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69" r:id="rId15"/>
    <p:sldId id="272" r:id="rId16"/>
    <p:sldId id="267" r:id="rId17"/>
    <p:sldId id="273" r:id="rId18"/>
    <p:sldId id="274" r:id="rId19"/>
    <p:sldId id="275" r:id="rId20"/>
    <p:sldId id="276" r:id="rId21"/>
  </p:sldIdLst>
  <p:sldSz cx="24384000" cy="13716000"/>
  <p:notesSz cx="6858000" cy="9144000"/>
  <p:embeddedFontLst>
    <p:embeddedFont>
      <p:font typeface="Helvetica Neu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88D76B9-29DE-46B2-9A80-C605009CE660}">
          <p14:sldIdLst>
            <p14:sldId id="256"/>
            <p14:sldId id="257"/>
          </p14:sldIdLst>
        </p14:section>
        <p14:section name="Projektumfeld" id="{6FB264FB-EB1F-4986-A6C4-191BEE322016}">
          <p14:sldIdLst>
            <p14:sldId id="258"/>
          </p14:sldIdLst>
        </p14:section>
        <p14:section name="Projektziel" id="{C52A7B74-3544-4456-94DC-20449FFC0FD1}">
          <p14:sldIdLst>
            <p14:sldId id="259"/>
          </p14:sldIdLst>
        </p14:section>
        <p14:section name="Projektthema" id="{970FFF3F-2847-49A9-AA40-11B67274DDC8}">
          <p14:sldIdLst>
            <p14:sldId id="260"/>
          </p14:sldIdLst>
        </p14:section>
        <p14:section name="Projektphasen" id="{06CF23A7-0DEC-41E3-BDF4-9BD6E0953834}">
          <p14:sldIdLst>
            <p14:sldId id="261"/>
          </p14:sldIdLst>
        </p14:section>
        <p14:section name="Anforderungen" id="{DB1B256B-6502-488C-912C-C3D4CB1836B2}">
          <p14:sldIdLst>
            <p14:sldId id="262"/>
            <p14:sldId id="263"/>
          </p14:sldIdLst>
        </p14:section>
        <p14:section name="Entwurf der Benutzeroberfläche" id="{01855ED6-A3AD-4E60-93BF-B5942670A2EB}">
          <p14:sldIdLst>
            <p14:sldId id="264"/>
            <p14:sldId id="265"/>
            <p14:sldId id="277"/>
            <p14:sldId id="278"/>
          </p14:sldIdLst>
        </p14:section>
        <p14:section name="Umsetzung" id="{913D1185-330A-4A7B-AB62-EB2E561D9EAB}">
          <p14:sldIdLst>
            <p14:sldId id="266"/>
            <p14:sldId id="269"/>
            <p14:sldId id="272"/>
            <p14:sldId id="267"/>
          </p14:sldIdLst>
        </p14:section>
        <p14:section name="Zielerreichung" id="{FE32E048-7B2F-4FA7-AC0D-4AB34EAD66F3}">
          <p14:sldIdLst>
            <p14:sldId id="273"/>
          </p14:sldIdLst>
        </p14:section>
        <p14:section name="Lessons Learned" id="{52CFF963-C9E1-419C-BFD3-02602264F353}">
          <p14:sldIdLst>
            <p14:sldId id="274"/>
          </p14:sldIdLst>
        </p14:section>
        <p14:section name="Ausblick" id="{BCFD14AC-A83F-463A-8752-B636B903585A}">
          <p14:sldIdLst>
            <p14:sldId id="275"/>
          </p14:sldIdLst>
        </p14:section>
        <p14:section name="Ende" id="{24093A23-E39C-4A73-BB08-7B07F6665FE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4F"/>
    <a:srgbClr val="E16565"/>
    <a:srgbClr val="DB241B"/>
    <a:srgbClr val="EA5851"/>
    <a:srgbClr val="FAC21A"/>
    <a:srgbClr val="94CA52"/>
    <a:srgbClr val="EC584F"/>
    <a:srgbClr val="E95938"/>
    <a:srgbClr val="E4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1C5F9760-F3E4-C53C-D213-7B416397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ACC1591F-97FE-CC02-4A99-A0B630EB7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2E07A40E-39A1-8448-889A-5D394BFA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B5CABAE-10B5-91E7-3154-3E8BF74B7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e6eac316_0_21:notes">
            <a:extLst>
              <a:ext uri="{FF2B5EF4-FFF2-40B4-BE49-F238E27FC236}">
                <a16:creationId xmlns:a16="http://schemas.microsoft.com/office/drawing/2014/main" id="{D1A04E80-C7FD-4020-C5B0-905BBDB5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e6eac316_0_21:notes">
            <a:extLst>
              <a:ext uri="{FF2B5EF4-FFF2-40B4-BE49-F238E27FC236}">
                <a16:creationId xmlns:a16="http://schemas.microsoft.com/office/drawing/2014/main" id="{A26843BA-A75E-92FB-1266-6A4DB9625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1557ec48abd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1557ec48abde9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TargetFramework</a:t>
            </a:r>
            <a:r>
              <a:rPr lang="de-DE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de-DE" b="1" dirty="0"/>
              <a:t>.NET 8</a:t>
            </a:r>
            <a:r>
              <a:rPr lang="de-DE" dirty="0"/>
              <a:t>, </a:t>
            </a:r>
            <a:r>
              <a:rPr lang="de-DE" dirty="0" err="1"/>
              <a:t>LanguageVersion</a:t>
            </a:r>
            <a:r>
              <a:rPr lang="de-DE" dirty="0"/>
              <a:t>: </a:t>
            </a:r>
            <a:r>
              <a:rPr lang="de-DE" b="1" dirty="0"/>
              <a:t>C# 12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69f4f2c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69f4f2cf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869f4f2c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869f4f2cf_1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3ae6751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3ae6751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Auswertung</a:t>
            </a:r>
            <a:r>
              <a:rPr lang="de-DE" dirty="0"/>
              <a:t> vom </a:t>
            </a:r>
            <a:r>
              <a:rPr lang="de-DE" b="1" dirty="0"/>
              <a:t>Simulationsvideo</a:t>
            </a:r>
            <a:r>
              <a:rPr lang="de-DE" dirty="0"/>
              <a:t> im GIF eben. (Folie zuvor) + CSV-Daten: „</a:t>
            </a:r>
            <a:r>
              <a:rPr lang="de-DE" b="1" dirty="0"/>
              <a:t>Export CSV</a:t>
            </a:r>
            <a:r>
              <a:rPr lang="de-DE" dirty="0"/>
              <a:t>“-Button.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8d4b85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8d4b85e28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8d4b85e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8d4b85e2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</a:t>
            </a:r>
            <a:r>
              <a:rPr lang="de-DE" b="1" dirty="0"/>
              <a:t>MVVM</a:t>
            </a:r>
            <a:r>
              <a:rPr lang="de-DE" dirty="0"/>
              <a:t>“ steht für: „</a:t>
            </a:r>
            <a:r>
              <a:rPr lang="de-DE" b="1" dirty="0"/>
              <a:t>Model View ViewModel</a:t>
            </a:r>
            <a:r>
              <a:rPr lang="de-DE" dirty="0"/>
              <a:t>“-Architektur. 1. </a:t>
            </a:r>
            <a:r>
              <a:rPr lang="de-DE" b="1" dirty="0"/>
              <a:t>Model</a:t>
            </a:r>
            <a:r>
              <a:rPr lang="de-DE" dirty="0"/>
              <a:t> (Das Datenmodell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sz="2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TerrainCell.cs</a:t>
            </a:r>
            <a:r>
              <a:rPr lang="de-DE" dirty="0"/>
              <a:t>), 2. </a:t>
            </a:r>
            <a:r>
              <a:rPr lang="de-DE" b="1" dirty="0"/>
              <a:t>View</a:t>
            </a:r>
            <a:r>
              <a:rPr lang="de-DE" dirty="0"/>
              <a:t> (Die Ansicht: GUI/XAML), 3. </a:t>
            </a:r>
            <a:r>
              <a:rPr lang="de-DE" b="1" dirty="0"/>
              <a:t>ViewModel</a:t>
            </a:r>
            <a:r>
              <a:rPr lang="de-DE" dirty="0"/>
              <a:t> (Das Bindeglied. 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GraphicsViewModel.cs</a:t>
            </a:r>
            <a:r>
              <a:rPr lang="de-DE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„Besonders lehrreich war für mich die Herausforderung, die Berechnungslogik (Model) so vom ViewModel zu trennen, dass die UI auch bei hoher Simulationsgeschwindigkeit flüssig bleibt.“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d4b85e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d4b85e2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Projekt-</a:t>
            </a:r>
            <a:r>
              <a:rPr lang="de-DE" b="1" dirty="0"/>
              <a:t>Abgabe</a:t>
            </a:r>
            <a:r>
              <a:rPr lang="de-DE" dirty="0"/>
              <a:t> war am </a:t>
            </a:r>
            <a:r>
              <a:rPr lang="de-DE" b="1" dirty="0"/>
              <a:t>6.2.26.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„Das Projekt ist in seinem jetzigen Umfang abgeschlossen und erfüllt alle Anforderungen. Aufgrund der modularen MVVM-Architektur ist es jedoch jederzeit bereit für die genannten Erweiterungen.“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8d4b85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8d4b85e2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8d4b85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8d4b85e28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d4b85e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d4b85e2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8d4b85e2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8d4b85e2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e5c1c2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e5c1c2c8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d4b85e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8d4b85e28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5c1c2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5c1c2c8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e6eac3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8e6eac31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bg>
      <p:bgPr>
        <a:solidFill>
          <a:srgbClr val="23B3F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2" descr="Hier steht eine Präsentations&#10;"/>
          <p:cNvSpPr txBox="1">
            <a:spLocks noGrp="1"/>
          </p:cNvSpPr>
          <p:nvPr>
            <p:ph type="body" idx="1"/>
          </p:nvPr>
        </p:nvSpPr>
        <p:spPr>
          <a:xfrm>
            <a:off x="1373406" y="2026351"/>
            <a:ext cx="19420477" cy="292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927100" algn="l" rtl="0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Arial"/>
              <a:buChar char="•"/>
              <a:defRPr sz="1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1462699" y="5593226"/>
            <a:ext cx="10661673" cy="50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00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2" name="Google Shape;12;p2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andsome-young-man-with-laptop-check-his-timetable-white.ps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8563" y="4029091"/>
            <a:ext cx="14523291" cy="96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3">
  <p:cSld name="Inhalt #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07381" y="4188461"/>
            <a:ext cx="6732966" cy="44886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3"/>
          </p:nvPr>
        </p:nvSpPr>
        <p:spPr>
          <a:xfrm>
            <a:off x="8825517" y="4188461"/>
            <a:ext cx="6732965" cy="448864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304349" y="7808227"/>
            <a:ext cx="3290101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4"/>
          </p:nvPr>
        </p:nvSpPr>
        <p:spPr>
          <a:xfrm>
            <a:off x="2387865" y="7808227"/>
            <a:ext cx="368394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5"/>
          </p:nvPr>
        </p:nvSpPr>
        <p:spPr>
          <a:xfrm>
            <a:off x="2387865" y="9109499"/>
            <a:ext cx="3754333" cy="257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735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6"/>
          </p:nvPr>
        </p:nvSpPr>
        <p:spPr>
          <a:xfrm>
            <a:off x="9304349" y="9071399"/>
            <a:ext cx="4619241" cy="300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7"/>
          </p:nvPr>
        </p:nvSpPr>
        <p:spPr>
          <a:xfrm>
            <a:off x="15743652" y="4188519"/>
            <a:ext cx="6732791" cy="448852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body" idx="8"/>
          </p:nvPr>
        </p:nvSpPr>
        <p:spPr>
          <a:xfrm>
            <a:off x="16149288" y="7808227"/>
            <a:ext cx="3896464" cy="55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sz="4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9"/>
          </p:nvPr>
        </p:nvSpPr>
        <p:spPr>
          <a:xfrm>
            <a:off x="16149288" y="9071399"/>
            <a:ext cx="4421082" cy="30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2703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125"/>
              <a:buFont typeface="Arial"/>
              <a:buChar char="•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83" name="Google Shape;83;p11"/>
          <p:cNvCxnSpPr/>
          <p:nvPr/>
        </p:nvCxnSpPr>
        <p:spPr>
          <a:xfrm>
            <a:off x="1902617" y="12791837"/>
            <a:ext cx="20578766" cy="1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body" idx="1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6" name="Google Shape;86;p11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4">
  <p:cSld name="Inhalt #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2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2"/>
          <p:cNvSpPr>
            <a:spLocks noGrp="1"/>
          </p:cNvSpPr>
          <p:nvPr>
            <p:ph type="pic" idx="2"/>
          </p:nvPr>
        </p:nvSpPr>
        <p:spPr>
          <a:xfrm>
            <a:off x="1901145" y="4195994"/>
            <a:ext cx="20578618" cy="870556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2" name="Google Shape;92;p12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5">
  <p:cSld name="Inhalt #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0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13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5E5E5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" name="Google Shape;99;p13" descr="GECKO LOGO WHIT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333" y="474535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luss">
  <p:cSld name="Abschluss">
    <p:bg>
      <p:bgPr>
        <a:solidFill>
          <a:srgbClr val="23B3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5197240-01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5044" y="0"/>
            <a:ext cx="2057399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9451776" y="1793086"/>
            <a:ext cx="9083587" cy="399394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4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500" y="11944246"/>
            <a:ext cx="4322095" cy="77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lines and dots rgb.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779" y="4618388"/>
            <a:ext cx="8632868" cy="910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49006" y="1109133"/>
            <a:ext cx="4329421" cy="10151656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 rot="10800000">
            <a:off x="6913717" y="11688574"/>
            <a:ext cx="0" cy="1312719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3" cy="47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811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Char char="•"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>
  <p:cSld name="Le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"/>
            <a:ext cx="20954343" cy="137160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3" descr="5197240-02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576929" cy="137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287789" y="2921793"/>
            <a:ext cx="22093338" cy="7872414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368090" y="5406958"/>
            <a:ext cx="15515789" cy="29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1101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3750"/>
              <a:buFont typeface="Arial"/>
              <a:buChar char="•"/>
              <a:defRPr sz="1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GECKO LOGO WHITE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359" y="12362214"/>
            <a:ext cx="4322095" cy="774362"/>
          </a:xfrm>
          <a:prstGeom prst="rect">
            <a:avLst/>
          </a:prstGeom>
          <a:noFill/>
          <a:ln>
            <a:noFill/>
          </a:ln>
          <a:effectLst>
            <a:outerShdw blurRad="635000" rotWithShape="0">
              <a:srgbClr val="002D40"/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">
  <p:cSld name="Inhalt #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220" cy="641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1902617" y="3073400"/>
            <a:ext cx="20578800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6" name="Google Shape;26;p4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#1 1">
  <p:cSld name="Inhalt #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14285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1" name="Google Shape;31;p5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3" cy="61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2">
  <p:cSld name="Inhalt #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12192000" y="4190999"/>
            <a:ext cx="10287763" cy="867023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914240" y="5743705"/>
            <a:ext cx="9907907" cy="564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506412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8" name="Google Shape;38;p6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9">
  <p:cSld name="Inhalt #9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4" name="Google Shape;44;p7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8">
  <p:cSld name="Inhalt #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902617" y="8880028"/>
            <a:ext cx="20578766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2691276" y="9960371"/>
            <a:ext cx="19150229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905000" y="4355293"/>
            <a:ext cx="20578765" cy="3547171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2691276" y="5435637"/>
            <a:ext cx="18508803" cy="13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2723529" y="40573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2723529" y="8553115"/>
            <a:ext cx="4843463" cy="673101"/>
          </a:xfrm>
          <a:prstGeom prst="rect">
            <a:avLst/>
          </a:prstGeom>
          <a:solidFill>
            <a:srgbClr val="002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47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6" name="Google Shape;56;p8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7">
  <p:cSld name="Inhalt #7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902617" y="3073400"/>
            <a:ext cx="20578766" cy="0"/>
          </a:xfrm>
          <a:prstGeom prst="straightConnector1">
            <a:avLst/>
          </a:prstGeom>
          <a:noFill/>
          <a:ln w="1270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23B3FC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3" name="Google Shape;63;p9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#6">
  <p:cSld name="Inhalt #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1" y="3048000"/>
            <a:ext cx="24384001" cy="10673952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200843" y="5546387"/>
            <a:ext cx="17982313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863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Char char="•"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892300" y="2100527"/>
            <a:ext cx="14974268" cy="6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713" cy="41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3B3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0" name="Google Shape;70;p10" descr="GECKO LOGO RGB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4609" y="472260"/>
            <a:ext cx="3426314" cy="6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1907878" y="618895"/>
            <a:ext cx="2513509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200"/>
              <a:buFont typeface="Arial"/>
              <a:buNone/>
            </a:pPr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r>
              <a:rPr lang="de-DE" sz="22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rPr>
              <a:t>, 07.11.23</a:t>
            </a:r>
            <a:endParaRPr sz="22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409865" y="5134058"/>
            <a:ext cx="15515700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FFFFFF"/>
                </a:solidFill>
              </a:rPr>
              <a:t>Simulationsprojekt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lang="de-DE" dirty="0">
                <a:solidFill>
                  <a:srgbClr val="002D40"/>
                </a:solidFill>
              </a:rPr>
              <a:t>Waldbrand-Simulation</a:t>
            </a:r>
            <a:endParaRPr dirty="0">
              <a:solidFill>
                <a:srgbClr val="002D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Grafikseite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15222-1A41-9227-6549-80DDFFB6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84" y="3099775"/>
            <a:ext cx="11221717" cy="93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9ACEBC5-E3AF-FCFC-9424-DD65252B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" y="4840658"/>
            <a:ext cx="12182285" cy="4034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F32A63EB-C802-533F-1FDB-9C7BDA40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767E42DA-23BD-9FFD-CB76-D1FA4013D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Simulation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CE846575-D5C2-39A8-8811-845D58FC3C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EEBD4B5-2878-E0A6-58CE-1B75D1F6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8" y="4381724"/>
            <a:ext cx="10623042" cy="4952547"/>
          </a:xfrm>
          <a:prstGeom prst="rect">
            <a:avLst/>
          </a:prstGeom>
        </p:spPr>
      </p:pic>
      <p:pic>
        <p:nvPicPr>
          <p:cNvPr id="6" name="Grafik 5" descr="Ein Bild, das Screenshot, Grafiksoftware, Multimedia-Software, Farbigkeit enthält.&#10;&#10;KI-generierte Inhalte können fehlerhaft sein.">
            <a:extLst>
              <a:ext uri="{FF2B5EF4-FFF2-40B4-BE49-F238E27FC236}">
                <a16:creationId xmlns:a16="http://schemas.microsoft.com/office/drawing/2014/main" id="{19E6C07D-8DA6-B2C9-3747-1EF223DC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30" y="3115102"/>
            <a:ext cx="12549382" cy="88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999DF5D-6BE7-2847-5D5B-323D9519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>
            <a:extLst>
              <a:ext uri="{FF2B5EF4-FFF2-40B4-BE49-F238E27FC236}">
                <a16:creationId xmlns:a16="http://schemas.microsoft.com/office/drawing/2014/main" id="{D3F939BD-31C0-A25C-2AB4-DAF325A37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4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Auswertung</a:t>
            </a:r>
            <a:endParaRPr dirty="0"/>
          </a:p>
        </p:txBody>
      </p:sp>
      <p:sp>
        <p:nvSpPr>
          <p:cNvPr id="193" name="Google Shape;193;p25">
            <a:extLst>
              <a:ext uri="{FF2B5EF4-FFF2-40B4-BE49-F238E27FC236}">
                <a16:creationId xmlns:a16="http://schemas.microsoft.com/office/drawing/2014/main" id="{E05590FE-5199-C39F-F091-ED87BE5E9DC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B262EA9A-AE66-603E-02FD-B54E0F48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949" y="3117950"/>
            <a:ext cx="12642497" cy="8881571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0955797A-3A25-052D-3BA0-C3FF6652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4" y="4738179"/>
            <a:ext cx="10488395" cy="4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</a:t>
            </a:r>
            <a:endParaRPr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2"/>
          </p:nvPr>
        </p:nvSpPr>
        <p:spPr>
          <a:xfrm>
            <a:off x="1892300" y="3624072"/>
            <a:ext cx="20568300" cy="917584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mit </a:t>
            </a:r>
            <a:r>
              <a:rPr lang="de-DE" sz="4200" b="1" dirty="0"/>
              <a:t>WPF</a:t>
            </a:r>
            <a:endParaRPr sz="4200" b="1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Programmiersprache: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C#</a:t>
            </a:r>
          </a:p>
          <a:p>
            <a:pPr indent="-495300">
              <a:lnSpc>
                <a:spcPct val="115000"/>
              </a:lnSpc>
              <a:spcBef>
                <a:spcPts val="0"/>
              </a:spcBef>
              <a:buSzPts val="4200"/>
            </a:pPr>
            <a:endParaRPr lang="de-DE" sz="2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Ablauf:</a:t>
            </a:r>
            <a:endParaRPr sz="4200" dirty="0"/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Benutzeroberfläche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Erstellen der Seiten, Baum-Objekte, Windpfeil-Kompass und Overlay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162050" lvl="1" indent="-74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+mj-lt"/>
              <a:buAutoNum type="arabicPeriod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Entwicklung der </a:t>
            </a:r>
            <a:r>
              <a:rPr lang="de-DE" sz="4200" b="1" dirty="0">
                <a:latin typeface="Arial"/>
                <a:ea typeface="Arial"/>
                <a:cs typeface="Arial"/>
                <a:sym typeface="Arial"/>
              </a:rPr>
              <a:t>Logik</a:t>
            </a:r>
            <a:endParaRPr sz="4200" b="1" dirty="0">
              <a:latin typeface="Arial"/>
              <a:ea typeface="Arial"/>
              <a:cs typeface="Arial"/>
              <a:sym typeface="Arial"/>
            </a:endParaRPr>
          </a:p>
          <a:p>
            <a:pPr marL="1447800" lvl="2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 panose="020B0604020202020204" pitchFamily="34" charset="0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Generierung des Waldes zum Anwendungsstart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inklusive Terrains, Bäume und gesetzte Werte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Verhalten der Einflussfaktoren auf den Brand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Zündquellen</a:t>
            </a:r>
          </a:p>
          <a:p>
            <a:pPr lvl="3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Overlay-Funktionen (Editieren)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Implementierung</a:t>
            </a:r>
            <a:endParaRPr/>
          </a:p>
        </p:txBody>
      </p:sp>
      <p:pic>
        <p:nvPicPr>
          <p:cNvPr id="3" name="Grafik 2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2380B8FE-1C0B-A553-DC0F-913F42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0" y="3273552"/>
            <a:ext cx="13081200" cy="3167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3"/>
          </p:nvPr>
        </p:nvSpPr>
        <p:spPr>
          <a:xfrm>
            <a:off x="1905000" y="1528000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</a:t>
            </a:r>
            <a:endParaRPr/>
          </a:p>
        </p:txBody>
      </p:sp>
      <p:sp>
        <p:nvSpPr>
          <p:cNvPr id="7" name="Google Shape;216;p29">
            <a:extLst>
              <a:ext uri="{FF2B5EF4-FFF2-40B4-BE49-F238E27FC236}">
                <a16:creationId xmlns:a16="http://schemas.microsoft.com/office/drawing/2014/main" id="{CB63209B-5356-7AEC-8232-9BB0654D17CE}"/>
              </a:ext>
            </a:extLst>
          </p:cNvPr>
          <p:cNvSpPr/>
          <p:nvPr/>
        </p:nvSpPr>
        <p:spPr>
          <a:xfrm>
            <a:off x="27621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Chase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8" name="Google Shape;217;p29">
            <a:extLst>
              <a:ext uri="{FF2B5EF4-FFF2-40B4-BE49-F238E27FC236}">
                <a16:creationId xmlns:a16="http://schemas.microsoft.com/office/drawing/2014/main" id="{FC4E2CBC-B777-7B75-5765-363DBC84B06F}"/>
              </a:ext>
            </a:extLst>
          </p:cNvPr>
          <p:cNvSpPr/>
          <p:nvPr/>
        </p:nvSpPr>
        <p:spPr>
          <a:xfrm>
            <a:off x="75752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Dribble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9" name="Google Shape;218;p29">
            <a:extLst>
              <a:ext uri="{FF2B5EF4-FFF2-40B4-BE49-F238E27FC236}">
                <a16:creationId xmlns:a16="http://schemas.microsoft.com/office/drawing/2014/main" id="{A02D1CAA-C79F-0FC7-4C11-A4287E2D0EC5}"/>
              </a:ext>
            </a:extLst>
          </p:cNvPr>
          <p:cNvSpPr/>
          <p:nvPr/>
        </p:nvSpPr>
        <p:spPr>
          <a:xfrm>
            <a:off x="1238827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Kick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0" name="Google Shape;219;p29">
            <a:extLst>
              <a:ext uri="{FF2B5EF4-FFF2-40B4-BE49-F238E27FC236}">
                <a16:creationId xmlns:a16="http://schemas.microsoft.com/office/drawing/2014/main" id="{5FC2236F-04F0-3F6A-D341-1571B25EBF46}"/>
              </a:ext>
            </a:extLst>
          </p:cNvPr>
          <p:cNvSpPr/>
          <p:nvPr/>
        </p:nvSpPr>
        <p:spPr>
          <a:xfrm>
            <a:off x="17201325" y="4661500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Receive ball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1" name="Google Shape;220;p29">
            <a:extLst>
              <a:ext uri="{FF2B5EF4-FFF2-40B4-BE49-F238E27FC236}">
                <a16:creationId xmlns:a16="http://schemas.microsoft.com/office/drawing/2014/main" id="{EB5F09F8-5098-AA6E-51F2-EEE4B8FB1A2E}"/>
              </a:ext>
            </a:extLst>
          </p:cNvPr>
          <p:cNvSpPr/>
          <p:nvPr/>
        </p:nvSpPr>
        <p:spPr>
          <a:xfrm>
            <a:off x="27621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Return to home region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2" name="Google Shape;221;p29">
            <a:extLst>
              <a:ext uri="{FF2B5EF4-FFF2-40B4-BE49-F238E27FC236}">
                <a16:creationId xmlns:a16="http://schemas.microsoft.com/office/drawing/2014/main" id="{BC22F409-2966-5B53-6FA6-7335A1455C90}"/>
              </a:ext>
            </a:extLst>
          </p:cNvPr>
          <p:cNvSpPr/>
          <p:nvPr/>
        </p:nvSpPr>
        <p:spPr>
          <a:xfrm>
            <a:off x="75752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Support Attacker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3" name="Google Shape;222;p29">
            <a:extLst>
              <a:ext uri="{FF2B5EF4-FFF2-40B4-BE49-F238E27FC236}">
                <a16:creationId xmlns:a16="http://schemas.microsoft.com/office/drawing/2014/main" id="{8EB0ACC9-678F-B37D-52FA-6F6C91CE32AF}"/>
              </a:ext>
            </a:extLst>
          </p:cNvPr>
          <p:cNvSpPr/>
          <p:nvPr/>
        </p:nvSpPr>
        <p:spPr>
          <a:xfrm>
            <a:off x="1238827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Wait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4" name="Google Shape;223;p29">
            <a:extLst>
              <a:ext uri="{FF2B5EF4-FFF2-40B4-BE49-F238E27FC236}">
                <a16:creationId xmlns:a16="http://schemas.microsoft.com/office/drawing/2014/main" id="{2302B1D3-0BF2-1292-B594-093B799877D5}"/>
              </a:ext>
            </a:extLst>
          </p:cNvPr>
          <p:cNvSpPr/>
          <p:nvPr/>
        </p:nvSpPr>
        <p:spPr>
          <a:xfrm>
            <a:off x="17201325" y="8379225"/>
            <a:ext cx="4420500" cy="249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>
                <a:solidFill>
                  <a:schemeClr val="lt1"/>
                </a:solidFill>
              </a:rPr>
              <a:t>Lost duell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, Kugel enthält.&#10;&#10;KI-generierte Inhalte können fehlerhaft sein.">
            <a:extLst>
              <a:ext uri="{FF2B5EF4-FFF2-40B4-BE49-F238E27FC236}">
                <a16:creationId xmlns:a16="http://schemas.microsoft.com/office/drawing/2014/main" id="{D8A9A9C7-CAEF-42EC-DBE2-4DA82CBA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41" y="1164809"/>
            <a:ext cx="16909118" cy="113863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C6D7CA4A-EE0B-4064-F29F-CB5A60EF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118"/>
            <a:ext cx="14434085" cy="1010976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01E41D8-65C3-D809-528F-A283855E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345" y="3137260"/>
            <a:ext cx="9958655" cy="7441480"/>
          </a:xfrm>
          <a:prstGeom prst="rect">
            <a:avLst/>
          </a:prstGeom>
        </p:spPr>
      </p:pic>
      <p:sp>
        <p:nvSpPr>
          <p:cNvPr id="2" name="Pfeil: gebogen 1">
            <a:extLst>
              <a:ext uri="{FF2B5EF4-FFF2-40B4-BE49-F238E27FC236}">
                <a16:creationId xmlns:a16="http://schemas.microsoft.com/office/drawing/2014/main" id="{0DF07AC5-B455-B150-140B-6FC34A0BD9DB}"/>
              </a:ext>
            </a:extLst>
          </p:cNvPr>
          <p:cNvSpPr/>
          <p:nvPr/>
        </p:nvSpPr>
        <p:spPr>
          <a:xfrm>
            <a:off x="13130784" y="1281469"/>
            <a:ext cx="2176272" cy="237744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Zielerreichung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1901547" y="4191000"/>
            <a:ext cx="14483700" cy="37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zur Überprüfung: Durchführung eines Black-Box-Tests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verliefen positiv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/>
              <a:t>Anforderungen wurden erfüllt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erfolgreiche Abgabe der Simulation inklusive Dokumentation</a:t>
            </a:r>
            <a:endParaRPr sz="4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225" y="6291750"/>
            <a:ext cx="7419001" cy="67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Lessons Learned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0790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eigenständige Planung und Durchführung eines Projektes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Zeitplanung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Ressourcenmanagement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Arbeit mit WPF und ausgiebige Nutzung einer Zeichenfläche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Anwendung des MVVM-</a:t>
            </a:r>
            <a:r>
              <a:rPr lang="de-DE" sz="4400" dirty="0"/>
              <a:t>Entwurfsmusters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625" y="7239725"/>
            <a:ext cx="109728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Projekt ist abgeschlossen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keine Weiterführung geplant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Möglichkeiten zur Weiterentwicklung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Brandverhalten steuerbar durch Bodentypen: (Gras, Wasser, Steine…)</a:t>
            </a: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Baum-Visualisierung mit Bildern verbessern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Einführung von Soundeffekten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Gliederung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1907850" y="3722925"/>
            <a:ext cx="20568300" cy="73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Projektumfeld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Projektziel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Projektthema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solidFill>
                  <a:schemeClr val="dk1"/>
                </a:solidFill>
              </a:rPr>
              <a:t>Projektphasen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Anforderungen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Entwurf der Benutzeroberfläche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Umsetzung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Zielerreichung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Lessons Learned</a:t>
            </a:r>
            <a:endParaRPr sz="420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de-DE" sz="4200"/>
              <a:t>Ausblick</a:t>
            </a:r>
            <a:endParaRPr sz="4200"/>
          </a:p>
        </p:txBody>
      </p:sp>
      <p:pic>
        <p:nvPicPr>
          <p:cNvPr id="4" name="Grafik 3" descr="Ein Bild, das Zeichnung, Entwurf, Baum, Bild enthält.&#10;&#10;KI-generierte Inhalte können fehlerhaft sein.">
            <a:extLst>
              <a:ext uri="{FF2B5EF4-FFF2-40B4-BE49-F238E27FC236}">
                <a16:creationId xmlns:a16="http://schemas.microsoft.com/office/drawing/2014/main" id="{B270E308-5F9D-BEE2-0049-9A43AFBF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0" y="3247437"/>
            <a:ext cx="97536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373406" y="1962851"/>
            <a:ext cx="164787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de-DE" b="1">
                <a:solidFill>
                  <a:srgbClr val="FFFFFF"/>
                </a:solidFill>
              </a:rPr>
              <a:t>Vielen Dank 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für</a:t>
            </a:r>
            <a:r>
              <a:rPr lang="de-DE" b="1">
                <a:solidFill>
                  <a:srgbClr val="FFFFFF"/>
                </a:solidFill>
              </a:rPr>
              <a:t> Ihre</a:t>
            </a:r>
            <a:r>
              <a:rPr lang="de-DE" sz="1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Aufmerksamkeit.</a:t>
            </a:r>
            <a:endParaRPr/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2D40"/>
              </a:buClr>
              <a:buSzPts val="12000"/>
              <a:buFont typeface="Arial"/>
              <a:buNone/>
            </a:pPr>
            <a:endParaRPr sz="10100"/>
          </a:p>
        </p:txBody>
      </p:sp>
      <p:sp>
        <p:nvSpPr>
          <p:cNvPr id="265" name="Google Shape;265;p36"/>
          <p:cNvSpPr/>
          <p:nvPr/>
        </p:nvSpPr>
        <p:spPr>
          <a:xfrm>
            <a:off x="6298869" y="11661561"/>
            <a:ext cx="8116204" cy="1339733"/>
          </a:xfrm>
          <a:prstGeom prst="rect">
            <a:avLst/>
          </a:prstGeom>
          <a:solidFill>
            <a:srgbClr val="23B3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44098" y="11932025"/>
            <a:ext cx="9907907" cy="79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Deutsche-Med-Platz 2 • 18057 Rostock</a:t>
            </a:r>
            <a:endParaRPr/>
          </a:p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0381-454880 • info@gecko.de • gecko.de</a:t>
            </a:r>
            <a:endParaRPr/>
          </a:p>
        </p:txBody>
      </p:sp>
      <p:cxnSp>
        <p:nvCxnSpPr>
          <p:cNvPr id="267" name="Google Shape;267;p36"/>
          <p:cNvCxnSpPr/>
          <p:nvPr/>
        </p:nvCxnSpPr>
        <p:spPr>
          <a:xfrm rot="10800000">
            <a:off x="6913717" y="11661559"/>
            <a:ext cx="0" cy="1339734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Projektumfeld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12943438" cy="47161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Auftrag wurde im Berufsschulunterricht erteilt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Zusammensetzung aus Lernfeldern 10, 11 und 12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Umsetzung des Projekts erfolgte</a:t>
            </a:r>
            <a:endParaRPr sz="4200" dirty="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innerhalb des Berufsschulunterrichts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Ausbildungsbetrieb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im Home-Office</a:t>
            </a:r>
            <a:endParaRPr sz="4200" dirty="0"/>
          </a:p>
        </p:txBody>
      </p:sp>
      <p:pic>
        <p:nvPicPr>
          <p:cNvPr id="8" name="Grafik 7" descr="Ein Bild, das Im Haus, Text, Bürogebäude, Computer enthält.">
            <a:extLst>
              <a:ext uri="{FF2B5EF4-FFF2-40B4-BE49-F238E27FC236}">
                <a16:creationId xmlns:a16="http://schemas.microsoft.com/office/drawing/2014/main" id="{1AF196CF-EE18-B5ED-59F1-8D84ECC5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978" y="5120623"/>
            <a:ext cx="8582824" cy="7573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075" y="7266300"/>
            <a:ext cx="8113126" cy="6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Projektziel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28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Programmierung einer Simulation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/>
              <a:t>Simulation = möglichst realitätsnahe Nachbildung von Geschehen der Wirklichkeit</a:t>
            </a:r>
            <a:endParaRPr sz="4200"/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Ergebnis ist nicht vorhersehbar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914400" lvl="1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>
                <a:latin typeface="Arial"/>
                <a:ea typeface="Arial"/>
                <a:cs typeface="Arial"/>
                <a:sym typeface="Arial"/>
              </a:rPr>
              <a:t>Beeinflussung durch Eingabeparameter und Zufallsfaktoren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Projektthema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30439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5508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5075"/>
              <a:buChar char="•"/>
            </a:pPr>
            <a:r>
              <a:rPr lang="de-DE" sz="4200" dirty="0"/>
              <a:t>Simulation eines Waldbrandes</a:t>
            </a:r>
            <a:endParaRPr sz="4200" dirty="0"/>
          </a:p>
          <a:p>
            <a:pPr lvl="1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200" dirty="0">
                <a:latin typeface="Arial"/>
                <a:ea typeface="Arial"/>
                <a:cs typeface="Arial"/>
                <a:sym typeface="Arial"/>
              </a:rPr>
              <a:t>Rasterbasierte 2D-Darstellung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/>
              <a:t>Zündquellen: Manuelle Brände und Blitzeinschläge</a:t>
            </a:r>
          </a:p>
          <a:p>
            <a:pPr lvl="2" indent="-495300">
              <a:lnSpc>
                <a:spcPct val="115000"/>
              </a:lnSpc>
              <a:spcBef>
                <a:spcPts val="0"/>
              </a:spcBef>
              <a:buClr>
                <a:srgbClr val="23B3FC"/>
              </a:buClr>
              <a:buSzPts val="4200"/>
              <a:buFont typeface="Arial"/>
              <a:buChar char="•"/>
            </a:pPr>
            <a:r>
              <a:rPr lang="de-DE" sz="4400" dirty="0">
                <a:latin typeface="Arial"/>
                <a:ea typeface="Arial"/>
                <a:cs typeface="Arial"/>
                <a:sym typeface="Arial"/>
              </a:rPr>
              <a:t>Einflussfaktoren: Wind, Klima und Topografie</a:t>
            </a:r>
            <a:endParaRPr sz="4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fik 6" descr="Ein Bild, das Kinderkunst, Grafiken enthält.&#10;&#10;KI-generierte Inhalte können fehlerhaft sein.">
            <a:extLst>
              <a:ext uri="{FF2B5EF4-FFF2-40B4-BE49-F238E27FC236}">
                <a16:creationId xmlns:a16="http://schemas.microsoft.com/office/drawing/2014/main" id="{18831B8F-F8ED-4ACC-8A4B-09376BE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421" y="5870448"/>
            <a:ext cx="8419579" cy="7537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Projektphasen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670563" y="55616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Analysephase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0196527" y="7417531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Entwurfsphase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713812" y="9273388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Implementations- und Testphase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305862" y="11129244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Dokumentations-</a:t>
            </a:r>
            <a:endParaRPr sz="3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phase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 rot="5400000">
            <a:off x="9684088" y="62220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5400000">
            <a:off x="14210088" y="8096573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5400000">
            <a:off x="18727363" y="995249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solidFill>
            <a:srgbClr val="23B3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09038" y="3705875"/>
            <a:ext cx="3869100" cy="18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solidFill>
                  <a:schemeClr val="lt1"/>
                </a:solidFill>
              </a:rPr>
              <a:t>Projektplanung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 rot="5400000">
            <a:off x="5222563" y="4366248"/>
            <a:ext cx="1032300" cy="1321200"/>
          </a:xfrm>
          <a:prstGeom prst="bentArrow">
            <a:avLst>
              <a:gd name="adj1" fmla="val 26312"/>
              <a:gd name="adj2" fmla="val 25000"/>
              <a:gd name="adj3" fmla="val 25000"/>
              <a:gd name="adj4" fmla="val 43750"/>
            </a:avLst>
          </a:prstGeom>
          <a:solidFill>
            <a:srgbClr val="002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Projektplanung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Anforderungen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901540" y="4191000"/>
            <a:ext cx="20568300" cy="694600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7 Eingabeparameter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Zufallsfaktoren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zeitabhängige Simulation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min. 3 verschiedene Geschwindigkeiten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Auswertung der Ergebnisse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grafische Benutzeroberfläche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Animation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verfügbar als Windowsanwendung (.exe)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dirty="0"/>
              <a:t>Clean-Code-Prinzipien einhalten</a:t>
            </a:r>
            <a:endParaRPr sz="420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Risikoanalyse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Analysephase</a:t>
            </a:r>
            <a:endParaRPr/>
          </a:p>
        </p:txBody>
      </p:sp>
      <p:sp>
        <p:nvSpPr>
          <p:cNvPr id="6" name="Google Shape;169;p22">
            <a:extLst>
              <a:ext uri="{FF2B5EF4-FFF2-40B4-BE49-F238E27FC236}">
                <a16:creationId xmlns:a16="http://schemas.microsoft.com/office/drawing/2014/main" id="{F2E00374-E0A1-EF53-ED99-1E8AB573BB6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892300" y="3578544"/>
            <a:ext cx="10290460" cy="248632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953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E</a:t>
            </a:r>
            <a:r>
              <a:rPr lang="de-DE" sz="4200" dirty="0"/>
              <a:t>: Eintrittswahrscheinlichkeit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A</a:t>
            </a:r>
            <a:r>
              <a:rPr lang="de-DE" sz="4200" dirty="0"/>
              <a:t>: Auswirkung</a:t>
            </a:r>
            <a:endParaRPr sz="4200" dirty="0"/>
          </a:p>
          <a:p>
            <a:pPr marL="457200" lvl="0" indent="-49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B3FC"/>
              </a:buClr>
              <a:buSzPts val="4200"/>
              <a:buChar char="•"/>
            </a:pPr>
            <a:r>
              <a:rPr lang="de-DE" sz="4200" b="1" dirty="0"/>
              <a:t>R</a:t>
            </a:r>
            <a:r>
              <a:rPr lang="de-DE" sz="4200" dirty="0"/>
              <a:t>: Gesamtrisiko (E x A)</a:t>
            </a:r>
            <a:endParaRPr sz="42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6B77447-E4DA-1E57-25F6-697C2236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995328"/>
              </p:ext>
            </p:extLst>
          </p:nvPr>
        </p:nvGraphicFramePr>
        <p:xfrm>
          <a:off x="1924812" y="6746954"/>
          <a:ext cx="20534376" cy="6951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6875">
                  <a:extLst>
                    <a:ext uri="{9D8B030D-6E8A-4147-A177-3AD203B41FA5}">
                      <a16:colId xmlns:a16="http://schemas.microsoft.com/office/drawing/2014/main" val="962355214"/>
                    </a:ext>
                  </a:extLst>
                </a:gridCol>
                <a:gridCol w="1064057">
                  <a:extLst>
                    <a:ext uri="{9D8B030D-6E8A-4147-A177-3AD203B41FA5}">
                      <a16:colId xmlns:a16="http://schemas.microsoft.com/office/drawing/2014/main" val="3908621636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382879480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067115801"/>
                    </a:ext>
                  </a:extLst>
                </a:gridCol>
                <a:gridCol w="13150596">
                  <a:extLst>
                    <a:ext uri="{9D8B030D-6E8A-4147-A177-3AD203B41FA5}">
                      <a16:colId xmlns:a16="http://schemas.microsoft.com/office/drawing/2014/main" val="659658353"/>
                    </a:ext>
                  </a:extLst>
                </a:gridCol>
              </a:tblGrid>
              <a:tr h="79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Risiko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E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A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Gegenmaßnahmen (Mitigation)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chemeClr val="accent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37643"/>
                  </a:ext>
                </a:extLst>
              </a:tr>
              <a:tr h="957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R1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Performance-Probleme bei hoher Baumdichte / komplexen Effekten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3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E1656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Implementierung eines Grafikeinstellungsfensters zur Deaktivierung rechenintensiver Effekte.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549528155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R2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Zeitverzug durch zu hohe Komplexität der Visualisierung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3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4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12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49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Priorisierung der Kernfunktionen und Nutzung von einer Checkliste zur Fortschrittskontrolle.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376623248"/>
                  </a:ext>
                </a:extLst>
              </a:tr>
              <a:tr h="1117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R3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Fehlerhafte Simulationslogik (unrealistisches Brandverhalten)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2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4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8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FAC2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Durchführung von Black-Box-Tests und Definition valider Wertebereiche für Slider.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1071465697"/>
                  </a:ext>
                </a:extLst>
              </a:tr>
              <a:tr h="8453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R4</a:t>
                      </a:r>
                      <a:r>
                        <a:rPr lang="de-DE" sz="2800" b="0" dirty="0">
                          <a:effectLst/>
                          <a:latin typeface="+mj-lt"/>
                        </a:rPr>
                        <a:t>: Datenverlust des Quellcodes während der Entwicklung</a:t>
                      </a:r>
                      <a:endParaRPr lang="de-DE" sz="2700" b="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1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>
                          <a:effectLst/>
                          <a:latin typeface="+mj-lt"/>
                        </a:rPr>
                        <a:t>5</a:t>
                      </a:r>
                      <a:endParaRPr lang="de-DE" sz="270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sz="2800" b="1" dirty="0">
                          <a:effectLst/>
                          <a:latin typeface="+mj-lt"/>
                        </a:rPr>
                        <a:t>5</a:t>
                      </a:r>
                      <a:endParaRPr lang="de-DE" sz="2700" b="1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>
                    <a:solidFill>
                      <a:srgbClr val="94CA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800" dirty="0">
                          <a:effectLst/>
                          <a:latin typeface="+mj-lt"/>
                        </a:rPr>
                        <a:t>Redundante Speicherung und Versionierung mittels Git und GitHub.</a:t>
                      </a:r>
                      <a:endParaRPr lang="de-DE" sz="2700" dirty="0">
                        <a:effectLst/>
                        <a:latin typeface="+mj-lt"/>
                        <a:ea typeface="Arial MT"/>
                        <a:cs typeface="Arial MT"/>
                      </a:endParaRPr>
                    </a:p>
                  </a:txBody>
                  <a:tcPr marL="22609" marR="22609" marT="22609" marB="22609" anchor="ctr"/>
                </a:tc>
                <a:extLst>
                  <a:ext uri="{0D108BD9-81ED-4DB2-BD59-A6C34878D82A}">
                    <a16:rowId xmlns:a16="http://schemas.microsoft.com/office/drawing/2014/main" val="3552871184"/>
                  </a:ext>
                </a:extLst>
              </a:tr>
            </a:tbl>
          </a:graphicData>
        </a:graphic>
      </p:graphicFrame>
      <p:pic>
        <p:nvPicPr>
          <p:cNvPr id="9" name="Grafik 8" descr="Ein Bild, das Text, Screenshot, Quadrat, Diagramm enthält.&#10;&#10;KI-generierte Inhalte können fehlerhaft sein.">
            <a:extLst>
              <a:ext uri="{FF2B5EF4-FFF2-40B4-BE49-F238E27FC236}">
                <a16:creationId xmlns:a16="http://schemas.microsoft.com/office/drawing/2014/main" id="{A7F7091A-DDC8-4CEC-F429-17D81329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26" y="0"/>
            <a:ext cx="8187230" cy="67469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1892300" y="2100527"/>
            <a:ext cx="149742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Entwurf der Benutzeroberfläche: Startseite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1905000" y="1528001"/>
            <a:ext cx="6970800" cy="4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Entwurfsphase</a:t>
            </a:r>
            <a:endParaRPr/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2F50255-8B32-5BD1-57F4-4D56CB3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4069080"/>
            <a:ext cx="10875676" cy="55778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9A567E5-6EC8-7369-4FC2-4BE93610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74" y="3090672"/>
            <a:ext cx="12427402" cy="87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GECKO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23B2FB"/>
      </a:accent1>
      <a:accent2>
        <a:srgbClr val="002D40"/>
      </a:accent2>
      <a:accent3>
        <a:srgbClr val="8D21FC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Microsoft Office PowerPoint</Application>
  <PresentationFormat>Benutzerdefiniert</PresentationFormat>
  <Paragraphs>138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Helvetica Neue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Dominik Hinze</cp:lastModifiedBy>
  <cp:revision>151</cp:revision>
  <dcterms:modified xsi:type="dcterms:W3CDTF">2026-02-18T12:14:19Z</dcterms:modified>
</cp:coreProperties>
</file>